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2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lib.pu.if.ua/files/dstu-8302-2015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5"/>
            <a:ext cx="7990656" cy="1368151"/>
          </a:xfrm>
        </p:spPr>
        <p:txBody>
          <a:bodyPr>
            <a:norm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досліджень у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844824"/>
            <a:ext cx="8201000" cy="4104456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План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 результатів наукового дослідження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опрацювання результатів наукового дослідження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 списку літературних джерел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 і представлення результатів наукового дослідження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312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опрацювання результатів наукового дослідження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Інтерпретація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характер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рисах уже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програми та концепції дослідження, де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окреслюються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жуваного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 дослідження;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пам’ятати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багатозначність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потребу їх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327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опрацювання результатів наукового дослідження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 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індикатори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програми дослідження,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роботу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основних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конкретного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їх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діяльності.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56916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списку літературних джерел</a:t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бібліографічних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списків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прикнижкові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бібліографічні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списки,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вміщуються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основного тексту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ними)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до­поміжними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покажчиками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списки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розділів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піс­ля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основного тексту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рубриками «До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…», «До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…»;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пристатейні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бібліографічні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статті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рефератом (резюме),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списку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бібліографічний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бібліографічних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ві­домостей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документ,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документів, які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правилами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характе­ристики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976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списку літературних джерел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 fontAlgn="base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використаних джерел формується здобувачем наукового ступеня за його вибором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опціонально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 кінці кожного розділу основної частини дисертації) одним із таких способів:</a:t>
            </a:r>
          </a:p>
          <a:p>
            <a:pPr algn="just" fontAlgn="base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порядку появи посилань у тексті;</a:t>
            </a:r>
          </a:p>
          <a:p>
            <a:pPr algn="just" fontAlgn="base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алфавітному порядку прізвищ перших авторів або заголовків;</a:t>
            </a:r>
          </a:p>
          <a:p>
            <a:pPr algn="just" fontAlgn="base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хронологічному порядку.</a:t>
            </a:r>
          </a:p>
          <a:p>
            <a:pPr marL="0" indent="0" algn="just" fontAlgn="base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Бібліографічний опис списку використаних джерел 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 оформлятися здобувачем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 за його вибором з урахуванням Національного стандарту України ДСТУ 8302:2015 «Інформація та документація. Бібліографічне посилання. Загальні  положення та правила складання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just" fontAlgn="base"/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доступу:</a:t>
            </a:r>
            <a:r>
              <a:rPr lang="uk-UA" dirty="0" smtClean="0"/>
              <a:t>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lib.pu.if.ua/files/dstu-8302-2015.pdf</a:t>
            </a:r>
            <a:r>
              <a:rPr lang="uk-UA" dirty="0" smtClean="0"/>
              <a:t> 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30093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списку літературних джерел</a:t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бібліографічного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документів: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книги,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брошури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записки),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ви­дання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картографічні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атласи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глобуси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нормативно-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патен­ти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каталоги,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креслення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образотворчі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плакати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естампи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листівки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фотографії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твори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неопубліковані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НДР,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неопубліковані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пе­реклади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аудиовізуальні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магнітні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фонограми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грамплатівки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діафільми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діапозитиви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вузькоплівкові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кінофільми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мікроформи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програми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машиночитаних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носіях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мережевому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документів;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різнорідних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документів.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902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списку літературних джерел</a:t>
            </a:r>
            <a:b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розташування бібліографічних описів у списках літератури до курсових, дипломних, наукових робіт:</a:t>
            </a:r>
          </a:p>
          <a:p>
            <a:pPr marL="0" indent="0" algn="just">
              <a:buNone/>
            </a:pP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Алфавітне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розташування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способом гру­пування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бібліографічних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ряди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алфавітом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мови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описи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зведеним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кириличним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описи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мо­вами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кириличною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росій­ською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болгарською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латинським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описи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ла­тинською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алфавітно-хронологічної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 списку літератури запи­си групують в алфавітно-хронологічні ряди, тобто розташовують в алфавіті авторів і назв (як ми вже розглядали), а якщо автор чи на­зва є тими самими, то їх розміщують за роками видання у прямому чи зворотно-хронологічному порядку.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одного автора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одноосібні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 датами) твори,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співавторстві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 датами). У таких списках записи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нумерують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твори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наводяться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на­приклад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таким чином: [Песков, 1994], [Брукс, 1973, с. 13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порядку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згадування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списків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статей,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рекомендована для великих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прикнижкових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списків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612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lvl="0" indent="-514350"/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представлення результатів наукового дослідження</a:t>
            </a: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науково-дослідної роботи оформляють не лише у вигляді курсової або дипломної роботи. Вони узагальнюються також у кандидатських і докторських дисертаціях, авторефератах дисертацій, тезах доповідей, статтях, монографіях, методичних і практичних матеріалах, підручниках, навчальних посібниках 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7904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 і представлення результатів наукового дослідження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 публікація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(з латинської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publicato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оголошую всенародно, оприлюднюю) - це доведення інформації до громадськості за допомогою преси, радіомовлення, телебачення; розміщення в різних виданнях (газетах, книгах, підручниках).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 публікацій: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Оприлюднення результатів наукової роботи;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Сприяння встановленню пріоритету автора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аналогічних за змістом наукових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статей;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Свідчення про особистий внесок дослідника в розробку наукової проблеми;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Підтвердження достовірності основних результатів і висновків наукової роботи, її новизни та наукового рівня, оскільки після виходу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публікація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стає об´єктом вивчення й оцінки широкою науковою громадськістю;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Підтвердження факту апробації та впровадження результатів і висновків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Відображення основного змісту, наукового рівня та новизни дослідження;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Забезпечення первинною науковою інформацією суспільства, повідомлення про появу нового наукового знання, передача його у загальне користування.</a:t>
            </a:r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995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 і представлення результатів наукового дослідження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Особливе значення мають наукові публікації, що вийшли друком у формі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видань</a:t>
            </a: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Науковим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вважається видання результатів теоретичних або емпіричних досліджень, а також підготовлених науковцями до публікації пам´яток культури, історичних документів, літературних текстів. Воно призначене для фахівців відповідної галузі та наукової роботи. Наукові видання можуть бути двох груп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науково-дослідні;</a:t>
            </a:r>
          </a:p>
          <a:p>
            <a:pPr marL="0" indent="0" algn="just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монографія (наукова праця, присвячена дослідженню однієї теми);</a:t>
            </a:r>
          </a:p>
          <a:p>
            <a:pPr marL="0" indent="0" algn="just"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науковий реферат (автореферат) - коротке викладення автором змісту наукового дослідження, дисертаційної роботи перед поданням її до захисту;</a:t>
            </a:r>
          </a:p>
          <a:p>
            <a:pPr marL="0" indent="0" algn="just"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інформативний реферат - коротке письмове викладення однієї наукової праці, що стисло висвітлює її зміст. Він акцентує увагу на нових повідомленнях;</a:t>
            </a:r>
          </a:p>
          <a:p>
            <a:pPr marL="0" indent="0" algn="just"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тези доповідей, а також матеріали наукової конференції (неперіодичний збірник підсумків конференції, доповідей, рекомендацій та рішень);</a:t>
            </a:r>
          </a:p>
          <a:p>
            <a:pPr marL="0" indent="0" algn="just"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збірники наукових праць (збірники матеріалів досліджень наукових статей, виконаних у наукових установах, навчальних закладах).</a:t>
            </a:r>
          </a:p>
          <a:p>
            <a:pPr marL="0" indent="0">
              <a:buNone/>
            </a:pP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30733842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 і представлення результатів наукового дослідження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джерелознавчих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наукових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видань належать: джерелознавчі видання або наукові документальні видання, які містять пам´ятки культури та історичні документи, що пройшли текстологічне опрацювання, мають коментарі, вступи, статті, допоміжні покажчики тощо.</a:t>
            </a:r>
          </a:p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 наукових неперіодичних видань можна виділити:</a:t>
            </a:r>
          </a:p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книги (книжкове видання обсягом понад 48 сторінок);</a:t>
            </a:r>
          </a:p>
          <a:p>
            <a:pPr marL="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брошури (книжкове видання обсягом від 4 до 48 сторінок).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5608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 результатів наукового дослідження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наукового процесу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систематизацією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науковий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коригування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пропозицій,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реферат,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монографія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звіт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НДР,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дисертація</a:t>
            </a:r>
            <a:r>
              <a:rPr lang="ru-RU" sz="2800" dirty="0" smtClean="0"/>
              <a:t>.</a:t>
            </a:r>
            <a:endParaRPr lang="uk-UA" sz="2800" dirty="0"/>
          </a:p>
          <a:p>
            <a:pPr marL="0" indent="0" algn="just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0661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 і представлення результатів наукового дослідження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Презентація дослідження</a:t>
            </a:r>
          </a:p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Монографія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наукова праця, яка містить повне або поглиблене дослідження однієї проблеми чи теми, що належить одному або декільком авторам. Є два види монографій: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монографія - це науково-дослідницька праця, предметом якої є вичерпне узагальнення теоретичного матеріалу з наукової проблеми або теми з критичним його аналізом, визначенням вагомості, формулюванням нових наукових концепцій. Монографія фіксує науковий пріоритет, забезпечує первинною науковою інформацією суспільство, слугує висвітленню основного змісту і результатів наукового, дисертаційного дослідження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монографія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наукова праця, яка є засобом висвітлення основного змісту дисертації і однією з основних публікацій за темою дослідження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3812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 і представлення результатів наукового дослідження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 стаття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одним із видів публікацій, в якій подаються проміжні або кінцеві результати, висвітлюються конкретні окремі питання за темою дослідження, фіксується науковий пріоритет автора, робить її матеріал надбанням фахівців.</a:t>
            </a:r>
          </a:p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Структура: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вступ (постановка наукової проблеми, актуальність, зв´язок з найважливішими завданнями, що постають перед Україною, значення для розвитку певної галузі науки і практики - 1 абзац або 5-10 рядків);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основні дослідження і публікації з проблеми, за останній час, на яких спирається автор, проблеми виділення невирішених питань, яким присвячена стаття (0,5 -2 сторінки машинописного тексту);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формулювання мети статті (постановка завдання) - висловлюється головна ідея даної публікації, яка суттєво-відрізняється від сучасних уявлень про проблему, доповнює або поглиблює вже відомі підходи; звертається увага на введення до наукового обігу нових фактів, висновків, рекомендацій, закономірностей або уточнення відомих раніше, але недостатньо вивчених. Мета статті випливає з постановки наукової проблеми та огляду основних публікацій з тем (1 абзац, або 5-10 рядків);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виклад змісту власного дослідження - основна частина статті. В ній висвітлюються основні положення і результати наукового дослідження, особисті ідеї, думки, отримані наукові факти, програма експерименту. Аналіз отриманих результатів, особистий внесок автора в реалізацію основних висновків тощо (5-6 сторінок);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висновок, в якому формулюється основний умовивід автора, зміст висновків і рекомендацій, їх значення для теорії і практики, суспільна значущість та перспективи (1/3 сторінки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Обсяг від 0,7 д.а. до 1д.а. (1д.а.=24 стор)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58587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 і представлення результатів наукового дослідження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uk-UA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(від </a:t>
            </a:r>
            <a:r>
              <a:rPr lang="uk-UA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thesis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положення, твердження) - це коротко, точно, послідовно сформульовані ідеї, думки, положення наукової доповіді, повідомлення, статті або іншої наукової праці.</a:t>
            </a:r>
          </a:p>
          <a:p>
            <a:pPr marL="0" indent="0" algn="just">
              <a:buNone/>
            </a:pP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Тези доповіді - це опубліковані на початку наукової конференції (з´їзду, симпозіуму) матеріали попереднього характеру, що містять виклад основних аспектів наукової доповіді.</a:t>
            </a:r>
          </a:p>
          <a:p>
            <a:pPr marL="0" indent="0" algn="just">
              <a:buNone/>
            </a:pP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Обсяг тез може бути в межах 2-3 сторінки машинописного тексту через 1,5-2 інтервали</a:t>
            </a: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uk-UA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тези можна подати так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теза - обґрунтування - доказ - аргумент - результат - перспектива.</a:t>
            </a:r>
          </a:p>
          <a:p>
            <a:pPr marL="0" indent="0" algn="just">
              <a:buNone/>
            </a:pP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Тези доповіді, будь-якої наукової публікації оформляють згідно до вимог:</a:t>
            </a:r>
          </a:p>
          <a:p>
            <a:pPr marL="0" indent="0" algn="just">
              <a:buNone/>
            </a:pP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у правому верхньому куті розміщують прізвище автора та його ініціали та доповнюють відомостями про нього;</a:t>
            </a:r>
          </a:p>
          <a:p>
            <a:pPr marL="0" indent="0" algn="just">
              <a:buNone/>
            </a:pP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назва тез доповіді коротко відображає головну ідею, думку, положення (2-5 слів);</a:t>
            </a:r>
          </a:p>
          <a:p>
            <a:pPr marL="0" indent="0" algn="just">
              <a:buNone/>
            </a:pP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послідовність викладу змісту може бути наступна</a:t>
            </a: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актуальність, проблеми; стан розробки проблеми в науці і практиці; основна ідея, положення, висновки дослідження; основні результати та їх практичне значення. </a:t>
            </a:r>
            <a:endParaRPr lang="uk-UA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тезах зазвичай </a:t>
            </a:r>
            <a:r>
              <a:rPr lang="uk-UA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використовують 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цитати, цифровий матеріал.</a:t>
            </a: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3237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 і представлення результатів наукового дослідження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 викладу наукового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виклад матеріалу логічно зумовлює схему підготовки публікації: ідея (задум), план, відбір матеріалу; групування, його систематизація, редагування.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Тут дотримуються послідовності викладу матеріалу, виключено повтор; але звичайно, є зайві витрати часу на послідовне опрацювання інформації;</a:t>
            </a: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Цілісний спосіб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це написання всієї праці в чорновому варіанті, а потім обробка її в частинах і деталях, внесення доповнень, виправлень. Тут економиться час, але є небезпека порушення послідовності викладу матеріалу.</a:t>
            </a: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 виклад матеріалу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 використовуються дослідниками так, як їм зручно. При цьому важливим є доведення кожного розділу до кінцевого результату, щоб при об´єднанні розділів в цілому матеріал був готовий до видання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94260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 і представлення результатів наукового дослідження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uk-UA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 складання рукопису</a:t>
            </a:r>
          </a:p>
          <a:p>
            <a:pPr algn="just"/>
            <a:r>
              <a:rPr lang="ru-RU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 </a:t>
            </a:r>
            <a:r>
              <a:rPr lang="ru-RU" sz="3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задуму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 на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першому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мету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коло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читачів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яке вона 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розрахована; матеріали, які в ній надаватимуться; передбачувана по­внота й деталізація викладу; теоретичне чи практичне спрямування; ілюстративні матеріали, необхідні для розкриття її змісту.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Визнача­ється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яку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корегувати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задуму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попередній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інколи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вимогу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видавництва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план-проспект. План-проспект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відбиває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задум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відтворює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структуру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пу­блікації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Відбір</a:t>
            </a:r>
            <a:r>
              <a:rPr lang="ru-RU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передбачають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ретельний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матеріалу: скорочення до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доповнення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необхідною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інформацією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розрізнених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таблиць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схем,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графіків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здійснюватися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будь-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частинами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без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де­тальної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Головне —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повному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подальших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етапів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рукописом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Групування матеріалу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варіанта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послідов­ного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планом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Обробка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рукопису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змісту,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оформ­лення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літературної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правки.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називають </a:t>
            </a:r>
            <a:r>
              <a:rPr lang="ru-RU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роботою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біловим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рукописом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456372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 і представлення результатів наукового дослідження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авторський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титульний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аркуш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анотацію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реферат,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покажчики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комента­рі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бібліографічні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списки,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текст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видав­ництво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примірниках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одного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(від 203х288 до 210х297 мм);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друкувати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два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інтервали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одному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аркуша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 одному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рядк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60–65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розділо­вих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прогалин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суціль­ного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повинно бути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29–30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рядків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необхідно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того, що один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авторський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аркуш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40 000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береги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нижнє,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верхнє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не менше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20, праве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мм;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667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 і представлення результатів наукового дослідження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абзацний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відступ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заголовки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друкувати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лі­терами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заголовки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відокремлювати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тексту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зверху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прогалинами у три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інтервали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виноски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нижній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підпорядкованість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підзаголовків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п’яти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вдруковані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чорними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чорнилами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закреслити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заклеїти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забілити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необхідно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пронумерувати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почи­наючи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обкладинки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останньої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правому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верх­ньому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простим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олівцем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на титульному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аркуші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кількість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ілюстрацій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співавтори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редактор на титульно­му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аркуші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/>
              <a:t/>
            </a:r>
            <a:br>
              <a:rPr lang="uk-UA"/>
            </a:br>
            <a:r>
              <a:rPr lang="uk-UA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БАЖАЮ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УСПІХІВ!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37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 результатів наукового дослідження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Реферат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 реферат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(від лат.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referre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сповіщати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проведеного дослідження,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висвітлення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автором реферату,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добутих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новизна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Інформативний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реферат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опублікованої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висвітлює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стисло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реферату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оперативному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прогрессу з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поглибленого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першоджерелами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втілення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практику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59427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 узагальнення результатів наукового дослідження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кількість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добутої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досліджень.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Пишуть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проведенного дослідження.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статті,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брошури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книги часто називають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проспектом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(від лат.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spectum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Разом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 все ж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проспекта.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висвітлені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та проспект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архітектоніка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'' (від грец.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architektonike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архітектура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розглядається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синонім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Архітектоніка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 її основних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вступ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присвячене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6171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 узагальнення результатів наукового дослідження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відрізняється від статті більш широкою постановкою проблеми, аргументованістю роздумів, їх доказовістю, посиланням на докази (літературні джерела, показники роботи підприємств та інше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список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довідник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іменний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покажчик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Архітектоніка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заголовки,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рисунків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схем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Заголовки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підзаголовки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параграфів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матеріалу дослідження.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Параграфи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поділяють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пункти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46910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 узагальнення результатів наукового дослідження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Звіт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Науково-Дослідну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неопублікований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деталізовані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суть, методику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774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 узагальнення результатів наукового дослідження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висунутих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автором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засвідчує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автора у науку та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науковця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опубліковані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винаходи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результатами,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автореферат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висвітлюються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практична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значущість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08524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опрацювання результатів наукового дослідження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uk-UA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Опрацювання інформації здійснюється </a:t>
            </a: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двома основними критеріями</a:t>
            </a:r>
            <a:r>
              <a:rPr lang="uk-UA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критеріями </a:t>
            </a:r>
            <a:r>
              <a:rPr lang="uk-UA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якості,</a:t>
            </a:r>
            <a:r>
              <a:rPr lang="uk-UA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кількісне </a:t>
            </a:r>
            <a:r>
              <a:rPr lang="uk-UA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опрацювання матеріалів дослідження</a:t>
            </a:r>
            <a:r>
              <a:rPr lang="uk-UA" sz="7200" b="1" i="1" dirty="0"/>
              <a:t>. </a:t>
            </a:r>
            <a:endParaRPr lang="uk-UA" sz="7200" b="1" i="1" dirty="0" smtClean="0"/>
          </a:p>
          <a:p>
            <a:pPr marL="0" indent="0" algn="just">
              <a:buNone/>
            </a:pPr>
            <a:endParaRPr lang="uk-UA" sz="4500" b="1" i="1" dirty="0" smtClean="0"/>
          </a:p>
          <a:p>
            <a:pPr marL="0" indent="0">
              <a:buNone/>
            </a:pPr>
            <a:r>
              <a:rPr lang="uk-UA" sz="6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Опрацювання за критеріями якості</a:t>
            </a:r>
            <a:r>
              <a:rPr lang="uk-UA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endParaRPr lang="uk-UA" sz="6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повнота вирізнення ознак; </a:t>
            </a:r>
          </a:p>
          <a:p>
            <a:pPr marL="0" indent="0">
              <a:buNone/>
            </a:pPr>
            <a:r>
              <a:rPr lang="uk-UA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їх правильність; </a:t>
            </a:r>
          </a:p>
          <a:p>
            <a:pPr marL="0" indent="0">
              <a:buNone/>
            </a:pPr>
            <a:r>
              <a:rPr lang="uk-UA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ступінь суттєвості; </a:t>
            </a:r>
          </a:p>
          <a:p>
            <a:pPr marL="0" indent="0">
              <a:buNone/>
            </a:pPr>
            <a:r>
              <a:rPr lang="uk-UA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</a:t>
            </a:r>
            <a:r>
              <a:rPr lang="uk-UA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організованості науковця </a:t>
            </a:r>
            <a:r>
              <a:rPr lang="uk-UA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6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час виконання завдання; </a:t>
            </a:r>
          </a:p>
          <a:p>
            <a:pPr marL="0" indent="0">
              <a:buNone/>
            </a:pPr>
            <a:r>
              <a:rPr lang="uk-UA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рівень сформованості навичок; </a:t>
            </a:r>
          </a:p>
          <a:p>
            <a:pPr marL="0" indent="0">
              <a:buNone/>
            </a:pPr>
            <a:r>
              <a:rPr lang="uk-UA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ставлення до діяльності; </a:t>
            </a:r>
          </a:p>
          <a:p>
            <a:pPr marL="0" indent="0">
              <a:buNone/>
            </a:pPr>
            <a:r>
              <a:rPr lang="uk-UA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1971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опрацювання результатів наукового дослідження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Кількісне опрацювання матеріалів 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Найширше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 методи альтернативного, кореляційного, варіативного аналізу. </a:t>
            </a:r>
          </a:p>
          <a:p>
            <a:pPr marL="0" indent="0" algn="just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Альтернативний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різні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відсоткові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показники: співвідношення між цілим і частиною, між частинами цілого. </a:t>
            </a:r>
          </a:p>
          <a:p>
            <a:pPr marL="0" indent="0" algn="just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Кореляційний аналіз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характеризує ступінь взаємозв'язку (або, як кажуть, тісноту зв'язку) ознак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процесів. </a:t>
            </a:r>
          </a:p>
          <a:p>
            <a:pPr marL="0" indent="0" algn="just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Варіативний аналіз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Різниця у значенні досліджуваних ознак називається варіацією.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907772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2512</Words>
  <Application>Microsoft Office PowerPoint</Application>
  <PresentationFormat>Экран (4:3)</PresentationFormat>
  <Paragraphs>176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Оформлення результатів досліджень у вигляді наукових робіт</vt:lpstr>
      <vt:lpstr> Форми узагальнення результатів наукового дослідження </vt:lpstr>
      <vt:lpstr> Форми узагальнення результатів наукового дослідження </vt:lpstr>
      <vt:lpstr>Форми узагальнення результатів наукового дослідження</vt:lpstr>
      <vt:lpstr>Форми узагальнення результатів наукового дослідження</vt:lpstr>
      <vt:lpstr>Форми узагальнення результатів наукового дослідження</vt:lpstr>
      <vt:lpstr>Форми узагальнення результатів наукового дослідження</vt:lpstr>
      <vt:lpstr> Методи опрацювання результатів наукового дослідження </vt:lpstr>
      <vt:lpstr>Методи опрацювання результатів наукового дослідження</vt:lpstr>
      <vt:lpstr>Методи опрацювання результатів наукового дослідження</vt:lpstr>
      <vt:lpstr>Методи опрацювання результатів наукового дослідження</vt:lpstr>
      <vt:lpstr> Складання списку літературних джерел </vt:lpstr>
      <vt:lpstr> Складання списку літературних джерел </vt:lpstr>
      <vt:lpstr> Складання списку літературних джерел </vt:lpstr>
      <vt:lpstr> Складання списку літературних джерел </vt:lpstr>
      <vt:lpstr>Завершення і представлення результатів наукового дослідження</vt:lpstr>
      <vt:lpstr>Завершення і представлення результатів наукового дослідження</vt:lpstr>
      <vt:lpstr>Завершення і представлення результатів наукового дослідження</vt:lpstr>
      <vt:lpstr>Завершення і представлення результатів наукового дослідження</vt:lpstr>
      <vt:lpstr>Завершення і представлення результатів наукового дослідження</vt:lpstr>
      <vt:lpstr>Завершення і представлення результатів наукового дослідження</vt:lpstr>
      <vt:lpstr>Завершення і представлення результатів наукового дослідження</vt:lpstr>
      <vt:lpstr>Завершення і представлення результатів наукового дослідження</vt:lpstr>
      <vt:lpstr>Завершення і представлення результатів наукового дослідження</vt:lpstr>
      <vt:lpstr>Завершення і представлення результатів наукового дослідження</vt:lpstr>
      <vt:lpstr>Завершення і представлення результатів наукового дослідження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Оформлення результатів досліджень у вигляді наукових робіт</dc:title>
  <dc:creator>User</dc:creator>
  <cp:lastModifiedBy>User</cp:lastModifiedBy>
  <cp:revision>15</cp:revision>
  <dcterms:created xsi:type="dcterms:W3CDTF">2019-02-09T09:07:25Z</dcterms:created>
  <dcterms:modified xsi:type="dcterms:W3CDTF">2019-02-09T11:25:09Z</dcterms:modified>
</cp:coreProperties>
</file>